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77075" cy="93837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24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y Hughey Surman" initials="SLH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73" autoAdjust="0"/>
  </p:normalViewPr>
  <p:slideViewPr>
    <p:cSldViewPr showGuides="1">
      <p:cViewPr>
        <p:scale>
          <a:sx n="80" d="100"/>
          <a:sy n="80" d="100"/>
        </p:scale>
        <p:origin x="-1806" y="-390"/>
      </p:cViewPr>
      <p:guideLst>
        <p:guide orient="horz" pos="1824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8313"/>
          </a:xfrm>
          <a:prstGeom prst="rect">
            <a:avLst/>
          </a:prstGeom>
        </p:spPr>
        <p:txBody>
          <a:bodyPr vert="horz" lIns="93981" tIns="46991" rIns="93981" bIns="469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8313"/>
          </a:xfrm>
          <a:prstGeom prst="rect">
            <a:avLst/>
          </a:prstGeom>
        </p:spPr>
        <p:txBody>
          <a:bodyPr vert="horz" lIns="93981" tIns="46991" rIns="93981" bIns="469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F58EBEBD-86C0-4696-9217-15D7A0D4E43D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704850"/>
            <a:ext cx="4689475" cy="3517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81" tIns="46991" rIns="93981" bIns="4699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57700"/>
            <a:ext cx="5661025" cy="4221163"/>
          </a:xfrm>
          <a:prstGeom prst="rect">
            <a:avLst/>
          </a:prstGeom>
        </p:spPr>
        <p:txBody>
          <a:bodyPr vert="horz" lIns="93981" tIns="46991" rIns="93981" bIns="4699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3813"/>
            <a:ext cx="3067050" cy="468312"/>
          </a:xfrm>
          <a:prstGeom prst="rect">
            <a:avLst/>
          </a:prstGeom>
        </p:spPr>
        <p:txBody>
          <a:bodyPr vert="horz" lIns="93981" tIns="46991" rIns="93981" bIns="469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913813"/>
            <a:ext cx="3067050" cy="468312"/>
          </a:xfrm>
          <a:prstGeom prst="rect">
            <a:avLst/>
          </a:prstGeom>
        </p:spPr>
        <p:txBody>
          <a:bodyPr vert="horz" lIns="93981" tIns="46991" rIns="93981" bIns="469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2459BB5-B587-4DCA-A657-F8D7FAB82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04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23845-4369-400A-860B-A45424B1388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411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1D62-C0F2-4852-8560-A29C40B89475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9E971-CF02-4B98-B8D7-230E72173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C4BEE-F14F-46E2-8954-F5FDA85B1D59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9DD0-B858-425E-86F8-EB022E29A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A05BC-37E0-4263-BB90-E26F4F2174E2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06724-EAB0-4B95-8EB5-A748B0582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33758-739E-4F11-952A-07EC70C8266F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41594-5688-4024-97FF-26898E286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E797F-5591-4D26-B779-BE6062CC62B8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91FEB-85F2-4F77-9105-310E118A5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88FE5-D602-4662-ACE8-5D1FA56CCD5C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8E2B3-9184-494E-8DE3-53AC262D3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168A-78CF-49C5-B764-F3B2E65C96FB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C9627-3CE1-4621-9CD7-3F2A2771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02518-9EDC-4C82-AA51-A3A6019E8180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0D3E-8AFE-4169-9820-FC403B704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53EFF-9319-4CC4-8521-15ED6DBDFDD7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D361C-F026-464C-A7CF-B70E58443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985C-21FD-44CE-8CD5-512166628068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110D4-D64C-4CF2-BA6C-FF4C63BC7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1251B-F8C9-4B26-8BCB-D6589B3D7C11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CBFCD-4F56-432B-AB7A-F84ACB0AB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6DB216-3AE1-462C-BE90-1B737E006A26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CE8093-9BBD-483C-80D5-F334D9F7F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6"/>
          <p:cNvSpPr/>
          <p:nvPr/>
        </p:nvSpPr>
        <p:spPr>
          <a:xfrm>
            <a:off x="7646476" y="181991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Long-Term Outcomes</a:t>
            </a:r>
          </a:p>
        </p:txBody>
      </p:sp>
      <p:sp>
        <p:nvSpPr>
          <p:cNvPr id="8" name="Pentagon 7"/>
          <p:cNvSpPr/>
          <p:nvPr/>
        </p:nvSpPr>
        <p:spPr>
          <a:xfrm>
            <a:off x="6172200" y="181991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Mid-Term Outcomes</a:t>
            </a:r>
          </a:p>
        </p:txBody>
      </p:sp>
      <p:sp>
        <p:nvSpPr>
          <p:cNvPr id="9" name="Pentagon 8"/>
          <p:cNvSpPr/>
          <p:nvPr/>
        </p:nvSpPr>
        <p:spPr>
          <a:xfrm>
            <a:off x="457200" y="181991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Inputs</a:t>
            </a:r>
          </a:p>
        </p:txBody>
      </p:sp>
      <p:sp>
        <p:nvSpPr>
          <p:cNvPr id="10" name="Pentagon 9"/>
          <p:cNvSpPr/>
          <p:nvPr/>
        </p:nvSpPr>
        <p:spPr>
          <a:xfrm>
            <a:off x="1836226" y="1824355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Activities</a:t>
            </a:r>
          </a:p>
        </p:txBody>
      </p:sp>
      <p:sp>
        <p:nvSpPr>
          <p:cNvPr id="11" name="Pentagon 10"/>
          <p:cNvSpPr/>
          <p:nvPr/>
        </p:nvSpPr>
        <p:spPr>
          <a:xfrm>
            <a:off x="3276600" y="1819910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Outputs</a:t>
            </a:r>
          </a:p>
        </p:txBody>
      </p:sp>
      <p:sp>
        <p:nvSpPr>
          <p:cNvPr id="12" name="Pentagon 11"/>
          <p:cNvSpPr/>
          <p:nvPr/>
        </p:nvSpPr>
        <p:spPr>
          <a:xfrm>
            <a:off x="4758496" y="1824355"/>
            <a:ext cx="1223010" cy="385445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Short-Term Outcomes</a:t>
            </a:r>
          </a:p>
        </p:txBody>
      </p:sp>
      <p:sp>
        <p:nvSpPr>
          <p:cNvPr id="2158" name="TextBox 42"/>
          <p:cNvSpPr txBox="1">
            <a:spLocks noChangeArrowheads="1"/>
          </p:cNvSpPr>
          <p:nvPr/>
        </p:nvSpPr>
        <p:spPr bwMode="auto">
          <a:xfrm>
            <a:off x="380383" y="2278508"/>
            <a:ext cx="13716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50" i="1" dirty="0">
                <a:cs typeface="Arial" charset="0"/>
              </a:rPr>
              <a:t>What resources will be </a:t>
            </a:r>
            <a:r>
              <a:rPr lang="en-US" sz="1050" i="1" dirty="0" smtClean="0">
                <a:cs typeface="Arial" charset="0"/>
              </a:rPr>
              <a:t>used to </a:t>
            </a:r>
            <a:r>
              <a:rPr lang="en-US" sz="1050" i="1" dirty="0">
                <a:cs typeface="Arial" charset="0"/>
              </a:rPr>
              <a:t>support the </a:t>
            </a:r>
            <a:r>
              <a:rPr lang="en-US" sz="1050" i="1" dirty="0" smtClean="0">
                <a:cs typeface="Arial" charset="0"/>
              </a:rPr>
              <a:t>evaluation</a:t>
            </a:r>
            <a:r>
              <a:rPr lang="en-US" sz="1000" i="1" dirty="0" smtClean="0">
                <a:cs typeface="Arial" charset="0"/>
              </a:rPr>
              <a:t>?</a:t>
            </a:r>
            <a:endParaRPr lang="en-US" sz="1000" i="1" dirty="0">
              <a:cs typeface="Arial" charset="0"/>
            </a:endParaRPr>
          </a:p>
        </p:txBody>
      </p:sp>
      <p:sp>
        <p:nvSpPr>
          <p:cNvPr id="2159" name="TextBox 43"/>
          <p:cNvSpPr txBox="1">
            <a:spLocks noChangeArrowheads="1"/>
          </p:cNvSpPr>
          <p:nvPr/>
        </p:nvSpPr>
        <p:spPr bwMode="auto">
          <a:xfrm>
            <a:off x="1723055" y="2283284"/>
            <a:ext cx="14478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50" i="1" dirty="0">
                <a:cs typeface="Arial" charset="0"/>
              </a:rPr>
              <a:t>What are the main things the </a:t>
            </a:r>
            <a:r>
              <a:rPr lang="en-US" sz="1050" i="1" dirty="0" smtClean="0">
                <a:cs typeface="Arial" charset="0"/>
              </a:rPr>
              <a:t>evaluation will </a:t>
            </a:r>
            <a:r>
              <a:rPr lang="en-US" sz="1050" i="1" dirty="0">
                <a:cs typeface="Arial" charset="0"/>
              </a:rPr>
              <a:t>do/provide?</a:t>
            </a:r>
          </a:p>
        </p:txBody>
      </p:sp>
      <p:sp>
        <p:nvSpPr>
          <p:cNvPr id="2160" name="TextBox 44"/>
          <p:cNvSpPr txBox="1">
            <a:spLocks noChangeArrowheads="1"/>
          </p:cNvSpPr>
          <p:nvPr/>
        </p:nvSpPr>
        <p:spPr bwMode="auto">
          <a:xfrm>
            <a:off x="3200400" y="2275338"/>
            <a:ext cx="1371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0">
            <a:spAutoFit/>
          </a:bodyPr>
          <a:lstStyle/>
          <a:p>
            <a:r>
              <a:rPr lang="en-US" sz="1050" i="1" dirty="0">
                <a:cs typeface="Arial" charset="0"/>
              </a:rPr>
              <a:t>How many and what sort of o</a:t>
            </a:r>
            <a:r>
              <a:rPr lang="en-US" sz="1050" i="1" dirty="0"/>
              <a:t>bservable/ tangible results will be achieved?</a:t>
            </a:r>
            <a:endParaRPr lang="en-US" sz="1050" i="1" dirty="0">
              <a:cs typeface="Arial" charset="0"/>
            </a:endParaRPr>
          </a:p>
        </p:txBody>
      </p:sp>
      <p:sp>
        <p:nvSpPr>
          <p:cNvPr id="2161" name="TextBox 45"/>
          <p:cNvSpPr txBox="1">
            <a:spLocks noChangeArrowheads="1"/>
          </p:cNvSpPr>
          <p:nvPr/>
        </p:nvSpPr>
        <p:spPr bwMode="auto">
          <a:xfrm>
            <a:off x="4678362" y="2290971"/>
            <a:ext cx="14478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50" i="1" dirty="0" smtClean="0"/>
              <a:t>What will occur as a direct result of the activities &amp; outputs? (typically, changes in knowledge, skills, attitudes)</a:t>
            </a:r>
            <a:endParaRPr lang="en-US" sz="1050" i="1" dirty="0">
              <a:cs typeface="Arial" charset="0"/>
            </a:endParaRPr>
          </a:p>
        </p:txBody>
      </p:sp>
      <p:sp>
        <p:nvSpPr>
          <p:cNvPr id="2166" name="TextBox 51"/>
          <p:cNvSpPr txBox="1">
            <a:spLocks noChangeArrowheads="1"/>
          </p:cNvSpPr>
          <p:nvPr/>
        </p:nvSpPr>
        <p:spPr bwMode="auto">
          <a:xfrm>
            <a:off x="6096000" y="2266156"/>
            <a:ext cx="1524000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50" i="1" dirty="0"/>
              <a:t>What results should follow from the initial outcomes? (typically changes in behavior, policies, practice)</a:t>
            </a:r>
            <a:endParaRPr lang="en-US" sz="1050" i="1" dirty="0">
              <a:cs typeface="Arial" charset="0"/>
            </a:endParaRPr>
          </a:p>
        </p:txBody>
      </p:sp>
      <p:sp>
        <p:nvSpPr>
          <p:cNvPr id="2169" name="TextBox 55"/>
          <p:cNvSpPr txBox="1">
            <a:spLocks noChangeArrowheads="1"/>
          </p:cNvSpPr>
          <p:nvPr/>
        </p:nvSpPr>
        <p:spPr bwMode="auto">
          <a:xfrm>
            <a:off x="7514872" y="2245989"/>
            <a:ext cx="1447800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50" i="1" dirty="0"/>
              <a:t>What results should follow from the </a:t>
            </a:r>
            <a:r>
              <a:rPr lang="en-US" sz="1050" i="1" dirty="0" smtClean="0"/>
              <a:t>mid-term </a:t>
            </a:r>
            <a:r>
              <a:rPr lang="en-US" sz="1050" i="1" dirty="0"/>
              <a:t>outcomes (typically, changes in broader conditions)</a:t>
            </a:r>
            <a:endParaRPr lang="en-US" sz="1050" i="1" dirty="0"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1000" y="206514"/>
            <a:ext cx="8458200" cy="8386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1400" dirty="0" smtClean="0"/>
              <a:t>Name: </a:t>
            </a:r>
            <a:r>
              <a:rPr lang="en-US" sz="1400" dirty="0" smtClean="0"/>
              <a:t>______Removed for Confidentiality__</a:t>
            </a:r>
            <a:r>
              <a:rPr lang="en-US" sz="1400" u="sng" dirty="0" smtClean="0"/>
              <a:t>_______</a:t>
            </a:r>
            <a:endParaRPr lang="en-US" sz="1400" dirty="0"/>
          </a:p>
          <a:p>
            <a:pPr>
              <a:spcBef>
                <a:spcPts val="1200"/>
              </a:spcBef>
              <a:defRPr/>
            </a:pPr>
            <a:r>
              <a:rPr lang="en-US" sz="1400" dirty="0" smtClean="0"/>
              <a:t>Program/Organization</a:t>
            </a:r>
            <a:r>
              <a:rPr lang="en-US" sz="1400" smtClean="0"/>
              <a:t>:</a:t>
            </a:r>
            <a:r>
              <a:rPr lang="en-US" sz="1200" u="sng" smtClean="0"/>
              <a:t> </a:t>
            </a:r>
            <a:r>
              <a:rPr lang="en-US" sz="1200"/>
              <a:t>Removed </a:t>
            </a:r>
            <a:r>
              <a:rPr lang="en-US" sz="1200"/>
              <a:t>for </a:t>
            </a:r>
            <a:r>
              <a:rPr lang="en-US" sz="1200" smtClean="0"/>
              <a:t>Confidentiality </a:t>
            </a:r>
            <a:endParaRPr lang="en-US" sz="1200" u="sng" dirty="0"/>
          </a:p>
          <a:p>
            <a:pPr>
              <a:defRPr/>
            </a:pPr>
            <a:endParaRPr lang="en-US" sz="1050" dirty="0"/>
          </a:p>
        </p:txBody>
      </p:sp>
      <p:sp>
        <p:nvSpPr>
          <p:cNvPr id="2" name="Rectangle 1"/>
          <p:cNvSpPr/>
          <p:nvPr/>
        </p:nvSpPr>
        <p:spPr>
          <a:xfrm>
            <a:off x="152400" y="6553200"/>
            <a:ext cx="8763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Logic Model Template </a:t>
            </a:r>
            <a:r>
              <a:rPr lang="en-US" sz="1200" b="1" i="1" dirty="0" smtClean="0"/>
              <a:t>Created </a:t>
            </a:r>
            <a:r>
              <a:rPr lang="en-US" sz="1200" b="1" i="1" dirty="0"/>
              <a:t>by Lori Wingate • www.evalu-ate.org</a:t>
            </a:r>
          </a:p>
        </p:txBody>
      </p:sp>
      <p:sp>
        <p:nvSpPr>
          <p:cNvPr id="97" name="TextBox 42"/>
          <p:cNvSpPr txBox="1">
            <a:spLocks noChangeArrowheads="1"/>
          </p:cNvSpPr>
          <p:nvPr/>
        </p:nvSpPr>
        <p:spPr bwMode="auto">
          <a:xfrm>
            <a:off x="4758372" y="3357771"/>
            <a:ext cx="1261428" cy="10618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First-year students have a   better understanding of the UA resources available to them</a:t>
            </a:r>
            <a:endParaRPr lang="en-US" sz="1000" dirty="0">
              <a:cs typeface="Arial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752600" y="1076980"/>
            <a:ext cx="5893876" cy="307777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Purpose or Mission</a:t>
            </a:r>
            <a:r>
              <a:rPr lang="en-US" sz="1400" dirty="0"/>
              <a:t>: Removed for Confidentiality</a:t>
            </a:r>
            <a:endParaRPr lang="en-US" sz="1400" dirty="0"/>
          </a:p>
        </p:txBody>
      </p:sp>
      <p:sp>
        <p:nvSpPr>
          <p:cNvPr id="100" name="TextBox 42"/>
          <p:cNvSpPr txBox="1">
            <a:spLocks noChangeArrowheads="1"/>
          </p:cNvSpPr>
          <p:nvPr/>
        </p:nvSpPr>
        <p:spPr bwMode="auto">
          <a:xfrm>
            <a:off x="6172200" y="3581400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First-year students become more engaged in campus activities</a:t>
            </a:r>
            <a:endParaRPr lang="en-US" sz="1000" dirty="0">
              <a:cs typeface="Arial" charset="0"/>
            </a:endParaRPr>
          </a:p>
        </p:txBody>
      </p:sp>
      <p:sp>
        <p:nvSpPr>
          <p:cNvPr id="101" name="TextBox 42"/>
          <p:cNvSpPr txBox="1">
            <a:spLocks noChangeArrowheads="1"/>
          </p:cNvSpPr>
          <p:nvPr/>
        </p:nvSpPr>
        <p:spPr bwMode="auto">
          <a:xfrm>
            <a:off x="7653972" y="3276600"/>
            <a:ext cx="1261428" cy="10618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/>
              <a:t>Increased chance </a:t>
            </a:r>
            <a:r>
              <a:rPr lang="en-US" sz="1050" dirty="0"/>
              <a:t>of </a:t>
            </a:r>
            <a:r>
              <a:rPr lang="en-US" sz="1050" dirty="0" smtClean="0"/>
              <a:t>a student </a:t>
            </a:r>
            <a:r>
              <a:rPr lang="en-US" sz="1050" dirty="0"/>
              <a:t>returning to UA after completion of the first academic </a:t>
            </a:r>
            <a:r>
              <a:rPr lang="en-US" sz="1050" dirty="0" smtClean="0"/>
              <a:t>year</a:t>
            </a:r>
            <a:endParaRPr lang="en-US" sz="1050" dirty="0"/>
          </a:p>
        </p:txBody>
      </p:sp>
      <p:sp>
        <p:nvSpPr>
          <p:cNvPr id="102" name="TextBox 42"/>
          <p:cNvSpPr txBox="1">
            <a:spLocks noChangeArrowheads="1"/>
          </p:cNvSpPr>
          <p:nvPr/>
        </p:nvSpPr>
        <p:spPr bwMode="auto">
          <a:xfrm>
            <a:off x="456406" y="3352800"/>
            <a:ext cx="1261428" cy="415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UA Division of Student Affairs</a:t>
            </a:r>
            <a:endParaRPr lang="en-US" sz="1000" dirty="0">
              <a:cs typeface="Arial" charset="0"/>
            </a:endParaRPr>
          </a:p>
        </p:txBody>
      </p:sp>
      <p:sp>
        <p:nvSpPr>
          <p:cNvPr id="103" name="TextBox 42"/>
          <p:cNvSpPr txBox="1">
            <a:spLocks noChangeArrowheads="1"/>
          </p:cNvSpPr>
          <p:nvPr/>
        </p:nvSpPr>
        <p:spPr bwMode="auto">
          <a:xfrm>
            <a:off x="1862772" y="5170438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Publish newsletter highlighting campus events</a:t>
            </a:r>
            <a:endParaRPr lang="en-US" sz="1000" dirty="0">
              <a:cs typeface="Arial" charset="0"/>
            </a:endParaRPr>
          </a:p>
        </p:txBody>
      </p:sp>
      <p:sp>
        <p:nvSpPr>
          <p:cNvPr id="104" name="TextBox 42"/>
          <p:cNvSpPr txBox="1">
            <a:spLocks noChangeArrowheads="1"/>
          </p:cNvSpPr>
          <p:nvPr/>
        </p:nvSpPr>
        <p:spPr bwMode="auto">
          <a:xfrm>
            <a:off x="3276600" y="3048000"/>
            <a:ext cx="1261428" cy="415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Connect with all first-year students</a:t>
            </a:r>
            <a:endParaRPr lang="en-US" sz="1000" dirty="0">
              <a:cs typeface="Arial" charset="0"/>
            </a:endParaRPr>
          </a:p>
        </p:txBody>
      </p:sp>
      <p:sp>
        <p:nvSpPr>
          <p:cNvPr id="107" name="TextBox 42"/>
          <p:cNvSpPr txBox="1">
            <a:spLocks noChangeArrowheads="1"/>
          </p:cNvSpPr>
          <p:nvPr/>
        </p:nvSpPr>
        <p:spPr bwMode="auto">
          <a:xfrm>
            <a:off x="456406" y="5299502"/>
            <a:ext cx="1261428" cy="415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First-year students at UA</a:t>
            </a:r>
            <a:endParaRPr lang="en-US" sz="1000" dirty="0">
              <a:cs typeface="Arial" charset="0"/>
            </a:endParaRPr>
          </a:p>
        </p:txBody>
      </p:sp>
      <p:sp>
        <p:nvSpPr>
          <p:cNvPr id="108" name="TextBox 42"/>
          <p:cNvSpPr txBox="1">
            <a:spLocks noChangeArrowheads="1"/>
          </p:cNvSpPr>
          <p:nvPr/>
        </p:nvSpPr>
        <p:spPr bwMode="auto">
          <a:xfrm>
            <a:off x="1862772" y="5985302"/>
            <a:ext cx="1261428" cy="415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Create new programs</a:t>
            </a:r>
            <a:endParaRPr lang="en-US" sz="1000" dirty="0">
              <a:cs typeface="Arial" charset="0"/>
            </a:endParaRPr>
          </a:p>
        </p:txBody>
      </p:sp>
      <p:sp>
        <p:nvSpPr>
          <p:cNvPr id="109" name="TextBox 42"/>
          <p:cNvSpPr txBox="1">
            <a:spLocks noChangeArrowheads="1"/>
          </p:cNvSpPr>
          <p:nvPr/>
        </p:nvSpPr>
        <p:spPr bwMode="auto">
          <a:xfrm>
            <a:off x="1862772" y="4689902"/>
            <a:ext cx="1261428" cy="415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Promote campus involvement </a:t>
            </a:r>
            <a:endParaRPr lang="en-US" sz="1000" dirty="0">
              <a:cs typeface="Arial" charset="0"/>
            </a:endParaRPr>
          </a:p>
        </p:txBody>
      </p:sp>
      <p:sp>
        <p:nvSpPr>
          <p:cNvPr id="112" name="TextBox 42"/>
          <p:cNvSpPr txBox="1">
            <a:spLocks noChangeArrowheads="1"/>
          </p:cNvSpPr>
          <p:nvPr/>
        </p:nvSpPr>
        <p:spPr bwMode="auto">
          <a:xfrm>
            <a:off x="3276600" y="3542437"/>
            <a:ext cx="1261428" cy="7309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Develop understanding of  UA </a:t>
            </a:r>
            <a:r>
              <a:rPr lang="en-US" sz="1000" dirty="0" smtClean="0"/>
              <a:t>services and policies</a:t>
            </a:r>
            <a:endParaRPr lang="en-US" sz="1000" dirty="0">
              <a:cs typeface="Arial" charset="0"/>
            </a:endParaRPr>
          </a:p>
        </p:txBody>
      </p:sp>
      <p:sp>
        <p:nvSpPr>
          <p:cNvPr id="113" name="TextBox 42"/>
          <p:cNvSpPr txBox="1">
            <a:spLocks noChangeArrowheads="1"/>
          </p:cNvSpPr>
          <p:nvPr/>
        </p:nvSpPr>
        <p:spPr bwMode="auto">
          <a:xfrm>
            <a:off x="3278911" y="4366736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Encourage students to connect with UA community </a:t>
            </a:r>
            <a:endParaRPr lang="en-US" sz="1000" dirty="0">
              <a:cs typeface="Arial" charset="0"/>
            </a:endParaRPr>
          </a:p>
        </p:txBody>
      </p:sp>
      <p:sp>
        <p:nvSpPr>
          <p:cNvPr id="114" name="TextBox 42"/>
          <p:cNvSpPr txBox="1">
            <a:spLocks noChangeArrowheads="1"/>
          </p:cNvSpPr>
          <p:nvPr/>
        </p:nvSpPr>
        <p:spPr bwMode="auto">
          <a:xfrm>
            <a:off x="3276600" y="5204936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E-newsletter is received monthly by all first-year students</a:t>
            </a:r>
            <a:endParaRPr lang="en-US" sz="1000" dirty="0">
              <a:cs typeface="Arial" charset="0"/>
            </a:endParaRPr>
          </a:p>
        </p:txBody>
      </p:sp>
      <p:sp>
        <p:nvSpPr>
          <p:cNvPr id="117" name="TextBox 42"/>
          <p:cNvSpPr txBox="1">
            <a:spLocks noChangeArrowheads="1"/>
          </p:cNvSpPr>
          <p:nvPr/>
        </p:nvSpPr>
        <p:spPr bwMode="auto">
          <a:xfrm>
            <a:off x="4758496" y="4519136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First-year students become more involved  across campus </a:t>
            </a:r>
            <a:endParaRPr lang="en-US" sz="1000" dirty="0">
              <a:cs typeface="Arial" charset="0"/>
            </a:endParaRPr>
          </a:p>
        </p:txBody>
      </p:sp>
      <p:sp>
        <p:nvSpPr>
          <p:cNvPr id="118" name="TextBox 42"/>
          <p:cNvSpPr txBox="1">
            <a:spLocks noChangeArrowheads="1"/>
          </p:cNvSpPr>
          <p:nvPr/>
        </p:nvSpPr>
        <p:spPr bwMode="auto">
          <a:xfrm>
            <a:off x="4758372" y="5334000"/>
            <a:ext cx="1261428" cy="10618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First-year students begin to explore new opportunities available to them at UA </a:t>
            </a:r>
            <a:endParaRPr lang="en-US" sz="1000" dirty="0">
              <a:cs typeface="Arial" charset="0"/>
            </a:endParaRPr>
          </a:p>
        </p:txBody>
      </p:sp>
      <p:sp>
        <p:nvSpPr>
          <p:cNvPr id="120" name="TextBox 42"/>
          <p:cNvSpPr txBox="1">
            <a:spLocks noChangeArrowheads="1"/>
          </p:cNvSpPr>
          <p:nvPr/>
        </p:nvSpPr>
        <p:spPr bwMode="auto">
          <a:xfrm>
            <a:off x="6172200" y="4457994"/>
            <a:ext cx="1261428" cy="577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Increased satisfaction of student life </a:t>
            </a:r>
            <a:endParaRPr lang="en-US" sz="1000" dirty="0">
              <a:cs typeface="Arial" charset="0"/>
            </a:endParaRPr>
          </a:p>
        </p:txBody>
      </p:sp>
      <p:sp>
        <p:nvSpPr>
          <p:cNvPr id="121" name="TextBox 42"/>
          <p:cNvSpPr txBox="1">
            <a:spLocks noChangeArrowheads="1"/>
          </p:cNvSpPr>
          <p:nvPr/>
        </p:nvSpPr>
        <p:spPr bwMode="auto">
          <a:xfrm>
            <a:off x="6172200" y="5187475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Established sense of belonging on campus</a:t>
            </a:r>
            <a:endParaRPr lang="en-US" sz="1000" dirty="0">
              <a:cs typeface="Arial" charset="0"/>
            </a:endParaRPr>
          </a:p>
        </p:txBody>
      </p:sp>
      <p:sp>
        <p:nvSpPr>
          <p:cNvPr id="124" name="TextBox 42"/>
          <p:cNvSpPr txBox="1">
            <a:spLocks noChangeArrowheads="1"/>
          </p:cNvSpPr>
          <p:nvPr/>
        </p:nvSpPr>
        <p:spPr bwMode="auto">
          <a:xfrm>
            <a:off x="7645400" y="4437965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Involvement in FYE programs results in </a:t>
            </a:r>
            <a:r>
              <a:rPr lang="en-US" sz="1050" smtClean="0">
                <a:cs typeface="Arial" charset="0"/>
              </a:rPr>
              <a:t>need for new </a:t>
            </a:r>
            <a:r>
              <a:rPr lang="en-US" sz="1050" dirty="0" smtClean="0">
                <a:cs typeface="Arial" charset="0"/>
              </a:rPr>
              <a:t>programs</a:t>
            </a:r>
            <a:endParaRPr lang="en-US" sz="1000" dirty="0">
              <a:cs typeface="Arial" charset="0"/>
            </a:endParaRPr>
          </a:p>
        </p:txBody>
      </p:sp>
      <p:sp>
        <p:nvSpPr>
          <p:cNvPr id="125" name="TextBox 42"/>
          <p:cNvSpPr txBox="1">
            <a:spLocks noChangeArrowheads="1"/>
          </p:cNvSpPr>
          <p:nvPr/>
        </p:nvSpPr>
        <p:spPr bwMode="auto">
          <a:xfrm>
            <a:off x="7653972" y="6132731"/>
            <a:ext cx="1261428" cy="415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Increased student retention rates </a:t>
            </a:r>
            <a:endParaRPr lang="en-US" sz="1000" dirty="0">
              <a:cs typeface="Arial" charset="0"/>
            </a:endParaRPr>
          </a:p>
        </p:txBody>
      </p:sp>
      <p:sp>
        <p:nvSpPr>
          <p:cNvPr id="126" name="TextBox 42"/>
          <p:cNvSpPr txBox="1">
            <a:spLocks noChangeArrowheads="1"/>
          </p:cNvSpPr>
          <p:nvPr/>
        </p:nvSpPr>
        <p:spPr bwMode="auto">
          <a:xfrm>
            <a:off x="7653972" y="5276165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Additional resources offered to all first-year students</a:t>
            </a:r>
            <a:endParaRPr lang="en-US" sz="1000" dirty="0">
              <a:cs typeface="Arial" charset="0"/>
            </a:endParaRPr>
          </a:p>
        </p:txBody>
      </p:sp>
      <p:sp>
        <p:nvSpPr>
          <p:cNvPr id="41" name="TextBox 42"/>
          <p:cNvSpPr txBox="1">
            <a:spLocks noChangeArrowheads="1"/>
          </p:cNvSpPr>
          <p:nvPr/>
        </p:nvSpPr>
        <p:spPr bwMode="auto">
          <a:xfrm>
            <a:off x="456406" y="4319826"/>
            <a:ext cx="1261428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00" dirty="0" smtClean="0">
                <a:cs typeface="Arial" charset="0"/>
              </a:rPr>
              <a:t>FYE Professional Staff: Director, Assistant Director, Coordinator, and student workers</a:t>
            </a:r>
            <a:endParaRPr lang="en-US" sz="1000" dirty="0">
              <a:cs typeface="Arial" charset="0"/>
            </a:endParaRPr>
          </a:p>
        </p:txBody>
      </p:sp>
      <p:sp>
        <p:nvSpPr>
          <p:cNvPr id="42" name="TextBox 42"/>
          <p:cNvSpPr txBox="1">
            <a:spLocks noChangeArrowheads="1"/>
          </p:cNvSpPr>
          <p:nvPr/>
        </p:nvSpPr>
        <p:spPr bwMode="auto">
          <a:xfrm>
            <a:off x="457200" y="3937084"/>
            <a:ext cx="1261428" cy="2539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Funding </a:t>
            </a:r>
            <a:endParaRPr lang="en-US" sz="1000" dirty="0">
              <a:cs typeface="Arial" charset="0"/>
            </a:endParaRPr>
          </a:p>
        </p:txBody>
      </p:sp>
      <p:sp>
        <p:nvSpPr>
          <p:cNvPr id="44" name="TextBox 42"/>
          <p:cNvSpPr txBox="1">
            <a:spLocks noChangeArrowheads="1"/>
          </p:cNvSpPr>
          <p:nvPr/>
        </p:nvSpPr>
        <p:spPr bwMode="auto">
          <a:xfrm>
            <a:off x="457200" y="5842084"/>
            <a:ext cx="1261428" cy="2539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Time</a:t>
            </a:r>
            <a:endParaRPr lang="en-US" sz="1000" dirty="0">
              <a:cs typeface="Arial" charset="0"/>
            </a:endParaRPr>
          </a:p>
        </p:txBody>
      </p:sp>
      <p:sp>
        <p:nvSpPr>
          <p:cNvPr id="46" name="TextBox 42"/>
          <p:cNvSpPr txBox="1">
            <a:spLocks noChangeArrowheads="1"/>
          </p:cNvSpPr>
          <p:nvPr/>
        </p:nvSpPr>
        <p:spPr bwMode="auto">
          <a:xfrm>
            <a:off x="1862772" y="4036621"/>
            <a:ext cx="1261428" cy="577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Introduce first-year students to UA campus life</a:t>
            </a:r>
            <a:endParaRPr lang="en-US" sz="1000" dirty="0">
              <a:cs typeface="Arial" charset="0"/>
            </a:endParaRPr>
          </a:p>
        </p:txBody>
      </p:sp>
      <p:sp>
        <p:nvSpPr>
          <p:cNvPr id="47" name="TextBox 42"/>
          <p:cNvSpPr txBox="1">
            <a:spLocks noChangeArrowheads="1"/>
          </p:cNvSpPr>
          <p:nvPr/>
        </p:nvSpPr>
        <p:spPr bwMode="auto">
          <a:xfrm>
            <a:off x="1862772" y="3242102"/>
            <a:ext cx="1261428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Support the academic and social transition of first-year students</a:t>
            </a:r>
            <a:endParaRPr lang="en-US" sz="1000" dirty="0">
              <a:cs typeface="Arial" charset="0"/>
            </a:endParaRPr>
          </a:p>
        </p:txBody>
      </p:sp>
      <p:sp>
        <p:nvSpPr>
          <p:cNvPr id="48" name="TextBox 42"/>
          <p:cNvSpPr txBox="1">
            <a:spLocks noChangeArrowheads="1"/>
          </p:cNvSpPr>
          <p:nvPr/>
        </p:nvSpPr>
        <p:spPr bwMode="auto">
          <a:xfrm>
            <a:off x="3276600" y="6019800"/>
            <a:ext cx="1261428" cy="415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cs typeface="Arial" charset="0"/>
              </a:rPr>
              <a:t>Institute new programming </a:t>
            </a:r>
            <a:endParaRPr lang="en-US" sz="10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300</Words>
  <Application>Microsoft Office PowerPoint</Application>
  <PresentationFormat>On-screen Show (4:3)</PresentationFormat>
  <Paragraphs>42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Western Michigan University Evaluation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Model Template</dc:title>
  <dc:creator>Lori Wingate</dc:creator>
  <cp:lastModifiedBy>Stacy Hughey Surman</cp:lastModifiedBy>
  <cp:revision>162</cp:revision>
  <dcterms:created xsi:type="dcterms:W3CDTF">2010-02-09T16:21:37Z</dcterms:created>
  <dcterms:modified xsi:type="dcterms:W3CDTF">2014-10-21T15:06:50Z</dcterms:modified>
</cp:coreProperties>
</file>